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3" r:id="rId2"/>
    <p:sldId id="367" r:id="rId3"/>
    <p:sldId id="370" r:id="rId4"/>
    <p:sldId id="256" r:id="rId5"/>
    <p:sldId id="329" r:id="rId6"/>
    <p:sldId id="336" r:id="rId7"/>
    <p:sldId id="302" r:id="rId8"/>
    <p:sldId id="342" r:id="rId9"/>
    <p:sldId id="303" r:id="rId10"/>
    <p:sldId id="358" r:id="rId11"/>
    <p:sldId id="362" r:id="rId12"/>
    <p:sldId id="304" r:id="rId13"/>
    <p:sldId id="305" r:id="rId14"/>
    <p:sldId id="306" r:id="rId15"/>
    <p:sldId id="307" r:id="rId16"/>
    <p:sldId id="355" r:id="rId17"/>
    <p:sldId id="308" r:id="rId18"/>
    <p:sldId id="309" r:id="rId19"/>
    <p:sldId id="310" r:id="rId20"/>
    <p:sldId id="363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37" r:id="rId29"/>
    <p:sldId id="338" r:id="rId30"/>
    <p:sldId id="365" r:id="rId31"/>
    <p:sldId id="366" r:id="rId32"/>
    <p:sldId id="339" r:id="rId33"/>
    <p:sldId id="340" r:id="rId34"/>
    <p:sldId id="341" r:id="rId35"/>
    <p:sldId id="356" r:id="rId36"/>
    <p:sldId id="330" r:id="rId37"/>
    <p:sldId id="331" r:id="rId38"/>
    <p:sldId id="332" r:id="rId39"/>
    <p:sldId id="328" r:id="rId40"/>
    <p:sldId id="352" r:id="rId41"/>
    <p:sldId id="371" r:id="rId4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6" autoAdjust="0"/>
    <p:restoredTop sz="94660"/>
  </p:normalViewPr>
  <p:slideViewPr>
    <p:cSldViewPr>
      <p:cViewPr varScale="1">
        <p:scale>
          <a:sx n="69" d="100"/>
          <a:sy n="69" d="100"/>
        </p:scale>
        <p:origin x="163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6177-3D2D-4106-8433-212B549AB848}" type="datetimeFigureOut">
              <a:rPr lang="tr-TR" smtClean="0"/>
              <a:pPr/>
              <a:t>13.12.2020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71EC2-0F0A-4485-95F8-55D158E7936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6177-3D2D-4106-8433-212B549AB848}" type="datetimeFigureOut">
              <a:rPr lang="tr-TR" smtClean="0"/>
              <a:pPr/>
              <a:t>13.12.2020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71EC2-0F0A-4485-95F8-55D158E7936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6177-3D2D-4106-8433-212B549AB848}" type="datetimeFigureOut">
              <a:rPr lang="tr-TR" smtClean="0"/>
              <a:pPr/>
              <a:t>13.12.2020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71EC2-0F0A-4485-95F8-55D158E7936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6177-3D2D-4106-8433-212B549AB848}" type="datetimeFigureOut">
              <a:rPr lang="tr-TR" smtClean="0"/>
              <a:pPr/>
              <a:t>13.12.2020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71EC2-0F0A-4485-95F8-55D158E7936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6177-3D2D-4106-8433-212B549AB848}" type="datetimeFigureOut">
              <a:rPr lang="tr-TR" smtClean="0"/>
              <a:pPr/>
              <a:t>13.12.2020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71EC2-0F0A-4485-95F8-55D158E7936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6177-3D2D-4106-8433-212B549AB848}" type="datetimeFigureOut">
              <a:rPr lang="tr-TR" smtClean="0"/>
              <a:pPr/>
              <a:t>13.12.2020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71EC2-0F0A-4485-95F8-55D158E7936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6177-3D2D-4106-8433-212B549AB848}" type="datetimeFigureOut">
              <a:rPr lang="tr-TR" smtClean="0"/>
              <a:pPr/>
              <a:t>13.12.2020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71EC2-0F0A-4485-95F8-55D158E7936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6177-3D2D-4106-8433-212B549AB848}" type="datetimeFigureOut">
              <a:rPr lang="tr-TR" smtClean="0"/>
              <a:pPr/>
              <a:t>13.12.2020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71EC2-0F0A-4485-95F8-55D158E7936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6177-3D2D-4106-8433-212B549AB848}" type="datetimeFigureOut">
              <a:rPr lang="tr-TR" smtClean="0"/>
              <a:pPr/>
              <a:t>13.12.2020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71EC2-0F0A-4485-95F8-55D158E7936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6177-3D2D-4106-8433-212B549AB848}" type="datetimeFigureOut">
              <a:rPr lang="tr-TR" smtClean="0"/>
              <a:pPr/>
              <a:t>13.12.2020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71EC2-0F0A-4485-95F8-55D158E7936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6177-3D2D-4106-8433-212B549AB848}" type="datetimeFigureOut">
              <a:rPr lang="tr-TR" smtClean="0"/>
              <a:pPr/>
              <a:t>13.12.2020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71EC2-0F0A-4485-95F8-55D158E7936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96177-3D2D-4106-8433-212B549AB848}" type="datetimeFigureOut">
              <a:rPr lang="tr-TR" smtClean="0"/>
              <a:pPr/>
              <a:t>13.12.2020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71EC2-0F0A-4485-95F8-55D158E7936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2"/>
            <a:ext cx="8864200" cy="5660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Metin kutusu 1"/>
          <p:cNvSpPr txBox="1"/>
          <p:nvPr/>
        </p:nvSpPr>
        <p:spPr>
          <a:xfrm>
            <a:off x="4552598" y="404664"/>
            <a:ext cx="394691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7200" b="1" dirty="0" smtClean="0">
                <a:solidFill>
                  <a:srgbClr val="FF0000"/>
                </a:solidFill>
                <a:latin typeface="Gabriola" panose="04040605051002020D02" pitchFamily="82" charset="0"/>
              </a:rPr>
              <a:t>GAZNELİ</a:t>
            </a:r>
          </a:p>
          <a:p>
            <a:pPr algn="ctr"/>
            <a:r>
              <a:rPr lang="tr-TR" sz="7200" b="1" dirty="0" smtClean="0">
                <a:solidFill>
                  <a:srgbClr val="FF0000"/>
                </a:solidFill>
                <a:latin typeface="Gabriola" panose="04040605051002020D02" pitchFamily="82" charset="0"/>
              </a:rPr>
              <a:t>MİNARELER</a:t>
            </a:r>
            <a:endParaRPr lang="tr-TR" sz="7200" b="1" dirty="0">
              <a:solidFill>
                <a:srgbClr val="FF0000"/>
              </a:solidFill>
              <a:latin typeface="Gabriola" panose="04040605051002020D02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3/3d/1030_y%C4%B1l%C4%B1_Gazne_Devleti_haritas%C4%B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540" y="-89523"/>
            <a:ext cx="7964884" cy="69028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tr-TR" i="1" dirty="0" err="1" smtClean="0"/>
              <a:t>Sheila</a:t>
            </a:r>
            <a:r>
              <a:rPr lang="tr-TR" i="1" dirty="0" smtClean="0"/>
              <a:t> </a:t>
            </a:r>
            <a:r>
              <a:rPr lang="tr-TR" i="1" dirty="0" err="1" smtClean="0"/>
              <a:t>Blair</a:t>
            </a:r>
            <a:r>
              <a:rPr lang="tr-TR" i="1" dirty="0" smtClean="0"/>
              <a:t>, </a:t>
            </a:r>
            <a:r>
              <a:rPr lang="tr-TR" i="1" dirty="0" err="1" smtClean="0"/>
              <a:t>Jonathan</a:t>
            </a:r>
            <a:r>
              <a:rPr lang="tr-TR" i="1" dirty="0" smtClean="0"/>
              <a:t> </a:t>
            </a:r>
            <a:r>
              <a:rPr lang="tr-TR" i="1" dirty="0" err="1" smtClean="0"/>
              <a:t>Bloom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Autofit/>
          </a:bodyPr>
          <a:lstStyle/>
          <a:p>
            <a:pPr marL="0" indent="342900" algn="just">
              <a:lnSpc>
                <a:spcPct val="120000"/>
              </a:lnSpc>
              <a:spcBef>
                <a:spcPts val="600"/>
              </a:spcBef>
            </a:pPr>
            <a:r>
              <a:rPr lang="tr-TR" sz="2800" dirty="0" smtClean="0"/>
              <a:t>Büyük ölçekli, zarif ve değişik yapılar genellikle kerpiç ve pişmiş tuğladan inşa edilmiş ve kesme taş ve mermerle, boyalı ve oymalı alçı sıvalarla, oymalı ve sırlı tuğlalarla, pişmiş toprakla bezenmişti.</a:t>
            </a:r>
          </a:p>
          <a:p>
            <a:pPr marL="0" indent="342900" algn="just">
              <a:lnSpc>
                <a:spcPct val="120000"/>
              </a:lnSpc>
              <a:spcBef>
                <a:spcPts val="600"/>
              </a:spcBef>
            </a:pPr>
            <a:r>
              <a:rPr lang="tr-TR" sz="2800" dirty="0" smtClean="0"/>
              <a:t>Ne var ki, bu yapıların çok azı günümüze sağlam ulaştığından, böyle şaheserlerin görüntüsünü kafamızda canlandırmak için, kazılan kalıntılardan elde edilmiş birkaç par­çadan hareketle tahminler yürütmek zorundayız.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763738"/>
          </a:xfrm>
        </p:spPr>
        <p:txBody>
          <a:bodyPr>
            <a:normAutofit fontScale="90000"/>
          </a:bodyPr>
          <a:lstStyle/>
          <a:p>
            <a:r>
              <a:rPr lang="tr-TR" sz="8900" b="1" dirty="0" err="1" smtClean="0"/>
              <a:t>Gazneli</a:t>
            </a:r>
            <a:r>
              <a:rPr lang="tr-TR" sz="8900" b="1" dirty="0" smtClean="0"/>
              <a:t> Minareleri</a:t>
            </a:r>
            <a:endParaRPr lang="tr-TR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4484712"/>
            <a:ext cx="6400800" cy="1752600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M</a:t>
            </a:r>
            <a:r>
              <a:rPr lang="tr-TR" sz="4400" dirty="0" smtClean="0">
                <a:solidFill>
                  <a:srgbClr val="FF0000"/>
                </a:solidFill>
              </a:rPr>
              <a:t>e</a:t>
            </a:r>
            <a:r>
              <a:rPr lang="en-US" sz="4400" dirty="0" err="1" smtClean="0">
                <a:solidFill>
                  <a:srgbClr val="FF0000"/>
                </a:solidFill>
              </a:rPr>
              <a:t>s'ud</a:t>
            </a:r>
            <a:r>
              <a:rPr lang="en-US" sz="4400" dirty="0" smtClean="0">
                <a:solidFill>
                  <a:srgbClr val="FF0000"/>
                </a:solidFill>
              </a:rPr>
              <a:t> III (1099-1115) </a:t>
            </a:r>
            <a:endParaRPr lang="tr-TR" sz="4400" dirty="0" smtClean="0">
              <a:solidFill>
                <a:srgbClr val="FF0000"/>
              </a:solidFill>
            </a:endParaRPr>
          </a:p>
          <a:p>
            <a:r>
              <a:rPr lang="en-US" sz="4400" dirty="0" smtClean="0">
                <a:solidFill>
                  <a:srgbClr val="FF0000"/>
                </a:solidFill>
              </a:rPr>
              <a:t>B</a:t>
            </a:r>
            <a:r>
              <a:rPr lang="tr-TR" sz="4400" dirty="0" smtClean="0">
                <a:solidFill>
                  <a:srgbClr val="FF0000"/>
                </a:solidFill>
              </a:rPr>
              <a:t>e</a:t>
            </a:r>
            <a:r>
              <a:rPr lang="en-US" sz="4400" dirty="0" err="1" smtClean="0">
                <a:solidFill>
                  <a:srgbClr val="FF0000"/>
                </a:solidFill>
              </a:rPr>
              <a:t>hram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tr-TR" sz="4400" dirty="0" smtClean="0">
                <a:solidFill>
                  <a:srgbClr val="FF0000"/>
                </a:solidFill>
              </a:rPr>
              <a:t>Ş</a:t>
            </a:r>
            <a:r>
              <a:rPr lang="en-US" sz="4400" dirty="0" smtClean="0">
                <a:solidFill>
                  <a:srgbClr val="FF0000"/>
                </a:solidFill>
              </a:rPr>
              <a:t>ah (1117-1157)</a:t>
            </a:r>
            <a:endParaRPr lang="tr-TR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411760" y="6021288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G</a:t>
            </a:r>
            <a:r>
              <a:rPr lang="tr-TR" b="1" dirty="0" err="1" smtClean="0"/>
              <a:t>azne</a:t>
            </a:r>
            <a:r>
              <a:rPr lang="tr-TR" b="1" dirty="0" smtClean="0"/>
              <a:t>,</a:t>
            </a:r>
            <a:r>
              <a:rPr lang="en-US" b="1" dirty="0" smtClean="0"/>
              <a:t> 1850</a:t>
            </a:r>
            <a:r>
              <a:rPr lang="tr-TR" b="1" dirty="0" smtClean="0"/>
              <a:t>’</a:t>
            </a:r>
            <a:r>
              <a:rPr lang="tr-TR" b="1" dirty="0" err="1" smtClean="0"/>
              <a:t>ler</a:t>
            </a:r>
            <a:endParaRPr lang="tr-T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6" y="96974"/>
            <a:ext cx="8892480" cy="592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3779912" y="6165304"/>
            <a:ext cx="1413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Gazne</a:t>
            </a:r>
            <a:r>
              <a:rPr lang="tr-TR" dirty="0" smtClean="0"/>
              <a:t> Kalesi</a:t>
            </a:r>
            <a:r>
              <a:rPr lang="tr-TR" b="1" dirty="0" smtClean="0"/>
              <a:t> </a:t>
            </a:r>
            <a:endParaRPr lang="tr-TR" dirty="0"/>
          </a:p>
        </p:txBody>
      </p:sp>
      <p:pic>
        <p:nvPicPr>
          <p:cNvPr id="1026" name="Picture 2" descr="http://www.google.com.tr/url?source=imglanding&amp;ct=img&amp;q=http://upload.wikimedia.org/wikipedia/en/6/61/Fortress_citadel_ghazni_watercolor.jpg&amp;sa=X&amp;ei=goPkTq_tHIOXhQe8kNXQAQ&amp;ved=0CAsQ8wc&amp;usg=AFQjCNEyhuEFDHbfF_eUpYE6FVv857-UF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293" y="238144"/>
            <a:ext cx="8734425" cy="590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375" y="92935"/>
            <a:ext cx="8476089" cy="664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Dikdörtgen"/>
          <p:cNvSpPr/>
          <p:nvPr/>
        </p:nvSpPr>
        <p:spPr>
          <a:xfrm>
            <a:off x="683568" y="5373216"/>
            <a:ext cx="7848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M</a:t>
            </a:r>
            <a:r>
              <a:rPr lang="tr-TR" sz="3200" b="1" dirty="0" smtClean="0">
                <a:solidFill>
                  <a:srgbClr val="FFFF00"/>
                </a:solidFill>
              </a:rPr>
              <a:t>e</a:t>
            </a:r>
            <a:r>
              <a:rPr lang="en-US" sz="3200" b="1" dirty="0" err="1" smtClean="0">
                <a:solidFill>
                  <a:srgbClr val="FFFF00"/>
                </a:solidFill>
              </a:rPr>
              <a:t>sud</a:t>
            </a:r>
            <a:r>
              <a:rPr lang="en-US" sz="3200" b="1" dirty="0" smtClean="0">
                <a:solidFill>
                  <a:srgbClr val="FFFF00"/>
                </a:solidFill>
              </a:rPr>
              <a:t> III </a:t>
            </a:r>
            <a:r>
              <a:rPr lang="tr-TR" sz="3200" b="1" dirty="0" smtClean="0">
                <a:solidFill>
                  <a:srgbClr val="FFFF00"/>
                </a:solidFill>
              </a:rPr>
              <a:t>, </a:t>
            </a:r>
            <a:r>
              <a:rPr lang="en-US" sz="3200" b="1" dirty="0" smtClean="0">
                <a:solidFill>
                  <a:srgbClr val="FFFF00"/>
                </a:solidFill>
              </a:rPr>
              <a:t>B</a:t>
            </a:r>
            <a:r>
              <a:rPr lang="tr-TR" sz="3200" b="1" dirty="0" smtClean="0">
                <a:solidFill>
                  <a:srgbClr val="FFFF00"/>
                </a:solidFill>
              </a:rPr>
              <a:t>e</a:t>
            </a:r>
            <a:r>
              <a:rPr lang="en-US" sz="3200" b="1" dirty="0" err="1" smtClean="0">
                <a:solidFill>
                  <a:srgbClr val="FFFF00"/>
                </a:solidFill>
              </a:rPr>
              <a:t>hram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smtClean="0">
                <a:solidFill>
                  <a:srgbClr val="FFFF00"/>
                </a:solidFill>
              </a:rPr>
              <a:t>Ş</a:t>
            </a:r>
            <a:r>
              <a:rPr lang="en-US" sz="3200" b="1" dirty="0" smtClean="0">
                <a:solidFill>
                  <a:srgbClr val="FFFF00"/>
                </a:solidFill>
              </a:rPr>
              <a:t>ah </a:t>
            </a:r>
            <a:r>
              <a:rPr lang="tr-TR" sz="3200" b="1" dirty="0" smtClean="0">
                <a:solidFill>
                  <a:srgbClr val="FFFF00"/>
                </a:solidFill>
              </a:rPr>
              <a:t>Minareleri</a:t>
            </a:r>
          </a:p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M</a:t>
            </a:r>
            <a:r>
              <a:rPr lang="tr-TR" sz="3200" b="1" dirty="0" smtClean="0">
                <a:solidFill>
                  <a:srgbClr val="FFFF00"/>
                </a:solidFill>
              </a:rPr>
              <a:t>e</a:t>
            </a:r>
            <a:r>
              <a:rPr lang="en-US" sz="3200" b="1" dirty="0" err="1" smtClean="0">
                <a:solidFill>
                  <a:srgbClr val="FFFF00"/>
                </a:solidFill>
              </a:rPr>
              <a:t>s'ud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smtClean="0">
                <a:solidFill>
                  <a:srgbClr val="FFFF00"/>
                </a:solidFill>
              </a:rPr>
              <a:t>III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smtClean="0">
                <a:solidFill>
                  <a:srgbClr val="FFFF00"/>
                </a:solidFill>
              </a:rPr>
              <a:t>Sarayı</a:t>
            </a:r>
            <a:endParaRPr lang="tr-TR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892480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Dikdörtgen"/>
          <p:cNvSpPr/>
          <p:nvPr/>
        </p:nvSpPr>
        <p:spPr>
          <a:xfrm>
            <a:off x="827584" y="404664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/>
              <a:t>Masud</a:t>
            </a:r>
            <a:r>
              <a:rPr lang="en-US" sz="2000" b="1" dirty="0" smtClean="0"/>
              <a:t> III (A.D. 1099-1115) and </a:t>
            </a:r>
            <a:r>
              <a:rPr lang="en-US" sz="2000" b="1" dirty="0" err="1" smtClean="0"/>
              <a:t>Bahram</a:t>
            </a:r>
            <a:r>
              <a:rPr lang="en-US" sz="2000" b="1" dirty="0" smtClean="0"/>
              <a:t> Shah (A.D. 1118-1157)</a:t>
            </a:r>
            <a:endParaRPr lang="tr-TR" sz="2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tr-TR" sz="8000" b="1" dirty="0" err="1" smtClean="0"/>
              <a:t>Mesud</a:t>
            </a:r>
            <a:r>
              <a:rPr lang="tr-TR" sz="8000" b="1" dirty="0" smtClean="0"/>
              <a:t> III Minaresi</a:t>
            </a:r>
            <a:endParaRPr lang="tr-TR" sz="80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8712968" cy="4916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>
            <a:normAutofit fontScale="92500" lnSpcReduction="10000"/>
          </a:bodyPr>
          <a:lstStyle/>
          <a:p>
            <a:pPr marL="0" indent="432000" algn="just">
              <a:spcBef>
                <a:spcPts val="600"/>
              </a:spcBef>
              <a:spcAft>
                <a:spcPts val="600"/>
              </a:spcAft>
            </a:pPr>
            <a:r>
              <a:rPr lang="tr-TR" dirty="0" smtClean="0"/>
              <a:t>Kitabe</a:t>
            </a:r>
          </a:p>
          <a:p>
            <a:pPr marL="0" indent="432000" algn="just">
              <a:spcBef>
                <a:spcPts val="600"/>
              </a:spcBef>
              <a:spcAft>
                <a:spcPts val="600"/>
              </a:spcAft>
            </a:pPr>
            <a:r>
              <a:rPr lang="tr-TR" dirty="0" smtClean="0"/>
              <a:t>Sultan III. </a:t>
            </a:r>
            <a:r>
              <a:rPr lang="tr-TR" dirty="0" err="1" smtClean="0"/>
              <a:t>Mesud</a:t>
            </a:r>
            <a:endParaRPr lang="tr-TR" dirty="0" smtClean="0"/>
          </a:p>
          <a:p>
            <a:pPr marL="0" indent="432000" algn="just">
              <a:spcBef>
                <a:spcPts val="600"/>
              </a:spcBef>
              <a:spcAft>
                <a:spcPts val="600"/>
              </a:spcAft>
            </a:pPr>
            <a:r>
              <a:rPr lang="tr-TR" dirty="0" smtClean="0"/>
              <a:t>Taş kaide, </a:t>
            </a:r>
          </a:p>
          <a:p>
            <a:pPr marL="0" indent="432000" algn="just">
              <a:spcBef>
                <a:spcPts val="600"/>
              </a:spcBef>
              <a:spcAft>
                <a:spcPts val="600"/>
              </a:spcAft>
            </a:pPr>
            <a:r>
              <a:rPr lang="tr-TR" dirty="0" smtClean="0"/>
              <a:t>Tuğla sekiz köşeli yıldız biçiminde yivlenmiş bir kat üzerinde, Yukarıya doğru incelen, </a:t>
            </a:r>
          </a:p>
          <a:p>
            <a:pPr marL="0" indent="432000" algn="just">
              <a:spcBef>
                <a:spcPts val="600"/>
              </a:spcBef>
              <a:spcAft>
                <a:spcPts val="600"/>
              </a:spcAft>
            </a:pPr>
            <a:r>
              <a:rPr lang="tr-TR" dirty="0" smtClean="0"/>
              <a:t>Üst kısmı yuvarlak yivli silindirik bir gövde, 48 m. boyunda idi. </a:t>
            </a:r>
          </a:p>
          <a:p>
            <a:pPr marL="0" indent="432000" algn="just">
              <a:spcBef>
                <a:spcPts val="600"/>
              </a:spcBef>
              <a:spcAft>
                <a:spcPts val="600"/>
              </a:spcAft>
            </a:pPr>
            <a:r>
              <a:rPr lang="tr-TR" dirty="0" smtClean="0"/>
              <a:t>Silindirik üst gövde depremden yıkılmıştır. </a:t>
            </a:r>
          </a:p>
          <a:p>
            <a:pPr marL="0" indent="432000" algn="just">
              <a:spcBef>
                <a:spcPts val="600"/>
              </a:spcBef>
              <a:spcAft>
                <a:spcPts val="600"/>
              </a:spcAft>
            </a:pPr>
            <a:r>
              <a:rPr lang="tr-TR" dirty="0" smtClean="0"/>
              <a:t>İçinde spiral bir merdiven. </a:t>
            </a:r>
          </a:p>
          <a:p>
            <a:pPr marL="0" indent="432000" algn="just">
              <a:spcBef>
                <a:spcPts val="600"/>
              </a:spcBef>
              <a:spcAft>
                <a:spcPts val="600"/>
              </a:spcAft>
            </a:pPr>
            <a:r>
              <a:rPr lang="tr-TR" dirty="0" smtClean="0"/>
              <a:t>Kûfî kitabeler, bitki motifleri ve geometrik şekiller. </a:t>
            </a:r>
          </a:p>
          <a:p>
            <a:pPr marL="0" indent="432000" algn="just">
              <a:spcBef>
                <a:spcPts val="600"/>
              </a:spcBef>
              <a:spcAft>
                <a:spcPts val="600"/>
              </a:spcAft>
            </a:pPr>
            <a:r>
              <a:rPr lang="tr-TR" dirty="0" smtClean="0"/>
              <a:t>Alt kısım süslemeleri tamamlanmamıştır. 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16471"/>
            <a:ext cx="4434520" cy="645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3024336" cy="656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88640"/>
            <a:ext cx="5184576" cy="641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9891" t="2564" r="17949"/>
          <a:stretch>
            <a:fillRect/>
          </a:stretch>
        </p:blipFill>
        <p:spPr bwMode="auto">
          <a:xfrm>
            <a:off x="179512" y="332655"/>
            <a:ext cx="2016224" cy="61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10831" r="15520"/>
          <a:stretch>
            <a:fillRect/>
          </a:stretch>
        </p:blipFill>
        <p:spPr bwMode="auto">
          <a:xfrm>
            <a:off x="2483768" y="260648"/>
            <a:ext cx="2448272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 l="6500" r="4908"/>
          <a:stretch>
            <a:fillRect/>
          </a:stretch>
        </p:blipFill>
        <p:spPr bwMode="auto">
          <a:xfrm>
            <a:off x="5724128" y="188640"/>
            <a:ext cx="324036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148"/>
          <a:stretch>
            <a:fillRect/>
          </a:stretch>
        </p:blipFill>
        <p:spPr bwMode="auto">
          <a:xfrm>
            <a:off x="179512" y="188640"/>
            <a:ext cx="4896544" cy="653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r="19222"/>
          <a:stretch>
            <a:fillRect/>
          </a:stretch>
        </p:blipFill>
        <p:spPr bwMode="auto">
          <a:xfrm>
            <a:off x="5198740" y="140484"/>
            <a:ext cx="3765748" cy="660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7740352" y="6237312"/>
            <a:ext cx="1191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FF00"/>
                </a:solidFill>
              </a:rPr>
              <a:t>1916-1917</a:t>
            </a:r>
            <a:endParaRPr lang="tr-TR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3059"/>
            <a:ext cx="8424936" cy="6608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-\Desktop\Adsız.png"/>
          <p:cNvPicPr>
            <a:picLocks noChangeAspect="1" noChangeArrowheads="1"/>
          </p:cNvPicPr>
          <p:nvPr/>
        </p:nvPicPr>
        <p:blipFill>
          <a:blip r:embed="rId2" cstate="print"/>
          <a:srcRect r="54340"/>
          <a:stretch>
            <a:fillRect/>
          </a:stretch>
        </p:blipFill>
        <p:spPr bwMode="auto">
          <a:xfrm>
            <a:off x="456625" y="51916"/>
            <a:ext cx="3758185" cy="6754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5078364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3772" y="188640"/>
            <a:ext cx="353071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068960"/>
            <a:ext cx="2825637" cy="362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51593"/>
            <a:ext cx="5184576" cy="668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 l="11680" r="13517"/>
          <a:stretch>
            <a:fillRect/>
          </a:stretch>
        </p:blipFill>
        <p:spPr bwMode="auto">
          <a:xfrm>
            <a:off x="5398554" y="116632"/>
            <a:ext cx="3637942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96" y="44624"/>
            <a:ext cx="355220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41312"/>
            <a:ext cx="4712965" cy="6600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024" y="3714162"/>
            <a:ext cx="3923928" cy="2593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5425"/>
            <a:ext cx="7344816" cy="354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645024"/>
            <a:ext cx="7344816" cy="310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Autofit/>
          </a:bodyPr>
          <a:lstStyle/>
          <a:p>
            <a:r>
              <a:rPr lang="tr-TR" sz="7200" b="1" dirty="0" err="1" smtClean="0"/>
              <a:t>Behram</a:t>
            </a:r>
            <a:r>
              <a:rPr lang="tr-TR" sz="7200" b="1" dirty="0" smtClean="0"/>
              <a:t> Şah</a:t>
            </a:r>
            <a:br>
              <a:rPr lang="tr-TR" sz="7200" b="1" dirty="0" smtClean="0"/>
            </a:br>
            <a:r>
              <a:rPr lang="tr-TR" sz="7200" b="1" dirty="0" smtClean="0"/>
              <a:t>Minaresi</a:t>
            </a:r>
            <a:endParaRPr lang="tr-TR" sz="7200" b="1" dirty="0"/>
          </a:p>
        </p:txBody>
      </p:sp>
      <p:sp>
        <p:nvSpPr>
          <p:cNvPr id="3" name="2 Dikdörtgen"/>
          <p:cNvSpPr/>
          <p:nvPr/>
        </p:nvSpPr>
        <p:spPr>
          <a:xfrm>
            <a:off x="1475656" y="3861048"/>
            <a:ext cx="7200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tr-TR" sz="2800" dirty="0" err="1" smtClean="0"/>
              <a:t>Berham</a:t>
            </a:r>
            <a:r>
              <a:rPr lang="tr-TR" sz="2800" dirty="0" smtClean="0"/>
              <a:t> Şah (1117-1149) 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 smtClean="0"/>
              <a:t>Sultan III. </a:t>
            </a:r>
            <a:r>
              <a:rPr lang="tr-TR" sz="2800" dirty="0" err="1" smtClean="0"/>
              <a:t>Mesud</a:t>
            </a:r>
            <a:r>
              <a:rPr lang="tr-TR" sz="2800" dirty="0" smtClean="0"/>
              <a:t> minaresinin daha sade. 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 smtClean="0"/>
              <a:t>Geometrik Süsleme yoğun</a:t>
            </a:r>
            <a:endParaRPr lang="tr-TR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1238" y="381000"/>
            <a:ext cx="45815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418" y="96687"/>
            <a:ext cx="4315566" cy="65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60648"/>
            <a:ext cx="37814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2505"/>
            <a:ext cx="6984776" cy="654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8640"/>
            <a:ext cx="7848872" cy="662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304" y="476672"/>
            <a:ext cx="8807184" cy="5889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548680"/>
            <a:ext cx="355123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2865" r="2583"/>
          <a:stretch>
            <a:fillRect/>
          </a:stretch>
        </p:blipFill>
        <p:spPr bwMode="auto">
          <a:xfrm>
            <a:off x="3898298" y="548680"/>
            <a:ext cx="499418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farm7.staticflickr.com/6211/6290818521_7c47f82e88_o.jpg"/>
          <p:cNvPicPr>
            <a:picLocks noChangeAspect="1" noChangeArrowheads="1"/>
          </p:cNvPicPr>
          <p:nvPr/>
        </p:nvPicPr>
        <p:blipFill>
          <a:blip r:embed="rId2" cstate="print"/>
          <a:srcRect l="19547" r="10057" b="24504"/>
          <a:stretch>
            <a:fillRect/>
          </a:stretch>
        </p:blipFill>
        <p:spPr bwMode="auto">
          <a:xfrm>
            <a:off x="251520" y="250045"/>
            <a:ext cx="8676456" cy="62032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farm7.staticflickr.com/6226/6290817007_bd539e63e1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7" y="99393"/>
            <a:ext cx="4355975" cy="6533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farm7.staticflickr.com/6107/6283622452_67abfcab1a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760" y="144016"/>
            <a:ext cx="4302224" cy="6453336"/>
          </a:xfrm>
          <a:prstGeom prst="rect">
            <a:avLst/>
          </a:prstGeom>
          <a:noFill/>
        </p:spPr>
      </p:pic>
      <p:sp>
        <p:nvSpPr>
          <p:cNvPr id="4" name="3 Dikdörtgen"/>
          <p:cNvSpPr/>
          <p:nvPr/>
        </p:nvSpPr>
        <p:spPr>
          <a:xfrm>
            <a:off x="4572000" y="206084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 smtClean="0"/>
              <a:t>Behram</a:t>
            </a:r>
            <a:r>
              <a:rPr lang="tr-TR" dirty="0" smtClean="0"/>
              <a:t> Şah 2011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farm7.staticflickr.com/6221/6283429858_4e29b6bfae_o.jpg"/>
          <p:cNvPicPr>
            <a:picLocks noChangeAspect="1" noChangeArrowheads="1"/>
          </p:cNvPicPr>
          <p:nvPr/>
        </p:nvPicPr>
        <p:blipFill>
          <a:blip r:embed="rId2" cstate="print"/>
          <a:srcRect l="27102" t="11772" r="26591"/>
          <a:stretch>
            <a:fillRect/>
          </a:stretch>
        </p:blipFill>
        <p:spPr bwMode="auto">
          <a:xfrm>
            <a:off x="107504" y="144017"/>
            <a:ext cx="5080603" cy="64533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farm7.staticflickr.com/6118/6291336342_8976b14b54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576" y="188640"/>
            <a:ext cx="8923920" cy="5949280"/>
          </a:xfrm>
          <a:prstGeom prst="rect">
            <a:avLst/>
          </a:prstGeom>
          <a:noFill/>
        </p:spPr>
      </p:pic>
      <p:sp>
        <p:nvSpPr>
          <p:cNvPr id="4" name="3 Dikdörtgen"/>
          <p:cNvSpPr/>
          <p:nvPr/>
        </p:nvSpPr>
        <p:spPr>
          <a:xfrm>
            <a:off x="179512" y="6237312"/>
            <a:ext cx="87849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b="1" dirty="0" smtClean="0"/>
              <a:t>Dr. </a:t>
            </a:r>
            <a:r>
              <a:rPr lang="tr-TR" sz="1600" b="1" dirty="0" err="1" smtClean="0"/>
              <a:t>Laura</a:t>
            </a:r>
            <a:r>
              <a:rPr lang="tr-TR" sz="1600" b="1" dirty="0" smtClean="0"/>
              <a:t> </a:t>
            </a:r>
            <a:r>
              <a:rPr lang="tr-TR" sz="1600" b="1" dirty="0" err="1" smtClean="0"/>
              <a:t>Tedesco</a:t>
            </a:r>
            <a:r>
              <a:rPr lang="tr-TR" sz="1600" b="1" dirty="0" smtClean="0"/>
              <a:t>, arkeolog, U.S. </a:t>
            </a:r>
            <a:r>
              <a:rPr lang="tr-TR" sz="1600" b="1" dirty="0" err="1" smtClean="0"/>
              <a:t>Embassy</a:t>
            </a:r>
            <a:r>
              <a:rPr lang="tr-TR" sz="1600" b="1" dirty="0" smtClean="0"/>
              <a:t> Kabul, </a:t>
            </a:r>
            <a:r>
              <a:rPr lang="tr-TR" sz="1600" b="1" dirty="0" err="1" smtClean="0"/>
              <a:t>Gazne</a:t>
            </a:r>
            <a:r>
              <a:rPr lang="tr-TR" sz="1600" b="1" dirty="0" smtClean="0"/>
              <a:t> </a:t>
            </a:r>
            <a:r>
              <a:rPr lang="tr-TR" sz="1600" b="1" dirty="0" err="1" smtClean="0"/>
              <a:t>Behram</a:t>
            </a:r>
            <a:r>
              <a:rPr lang="tr-TR" sz="1600" b="1" dirty="0" smtClean="0"/>
              <a:t> Şah Minaresi Kazılarını Kontrol, 2011.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160240" y="6156012"/>
            <a:ext cx="4860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Ekim</a:t>
            </a:r>
            <a:r>
              <a:rPr lang="en-US" b="1" dirty="0" smtClean="0"/>
              <a:t> 2011.</a:t>
            </a:r>
            <a:r>
              <a:rPr lang="tr-TR" b="1" dirty="0" smtClean="0"/>
              <a:t> </a:t>
            </a:r>
            <a:r>
              <a:rPr lang="tr-TR" b="1" dirty="0" err="1" smtClean="0"/>
              <a:t>Behram</a:t>
            </a:r>
            <a:r>
              <a:rPr lang="tr-TR" b="1" dirty="0" smtClean="0"/>
              <a:t> Şah Minaresi Tuğla İşçiliği</a:t>
            </a:r>
            <a:endParaRPr lang="tr-TR" b="1" dirty="0"/>
          </a:p>
        </p:txBody>
      </p:sp>
      <p:pic>
        <p:nvPicPr>
          <p:cNvPr id="24578" name="Picture 2" descr="http://farm7.staticflickr.com/6215/6290959311_15aa09e6c1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36984"/>
            <a:ext cx="8892480" cy="5928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farm7.staticflickr.com/6036/6293331577_8fc7ea1af3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032" y="212981"/>
            <a:ext cx="8604448" cy="5736299"/>
          </a:xfrm>
          <a:prstGeom prst="rect">
            <a:avLst/>
          </a:prstGeom>
          <a:noFill/>
        </p:spPr>
      </p:pic>
      <p:sp>
        <p:nvSpPr>
          <p:cNvPr id="4" name="3 Dikdörtgen"/>
          <p:cNvSpPr/>
          <p:nvPr/>
        </p:nvSpPr>
        <p:spPr>
          <a:xfrm>
            <a:off x="251520" y="6093296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/>
              <a:t>Dr. </a:t>
            </a:r>
            <a:r>
              <a:rPr lang="tr-TR" sz="2000" b="1" dirty="0" err="1" smtClean="0"/>
              <a:t>Laura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Tedesco</a:t>
            </a:r>
            <a:r>
              <a:rPr lang="tr-TR" sz="2000" b="1" dirty="0" smtClean="0"/>
              <a:t>, </a:t>
            </a:r>
            <a:r>
              <a:rPr lang="tr-TR" sz="2000" b="1" dirty="0" err="1" smtClean="0"/>
              <a:t>Mr</a:t>
            </a:r>
            <a:r>
              <a:rPr lang="tr-TR" sz="2000" b="1" dirty="0" smtClean="0"/>
              <a:t>. </a:t>
            </a:r>
            <a:r>
              <a:rPr lang="tr-TR" sz="2000" b="1" dirty="0" err="1" smtClean="0"/>
              <a:t>Naqshbandi</a:t>
            </a:r>
            <a:r>
              <a:rPr lang="tr-TR" sz="2000" b="1" dirty="0" smtClean="0"/>
              <a:t>, an </a:t>
            </a:r>
            <a:r>
              <a:rPr lang="tr-TR" sz="2000" b="1" dirty="0" err="1" smtClean="0"/>
              <a:t>Afghan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archaeologist</a:t>
            </a:r>
            <a:r>
              <a:rPr lang="tr-TR" sz="2000" b="1" dirty="0" smtClean="0"/>
              <a:t>, </a:t>
            </a:r>
            <a:r>
              <a:rPr lang="tr-TR" sz="2000" b="1" dirty="0" err="1" smtClean="0"/>
              <a:t>October</a:t>
            </a:r>
            <a:r>
              <a:rPr lang="tr-TR" sz="2000" b="1" dirty="0" smtClean="0"/>
              <a:t> 26, 2011.</a:t>
            </a:r>
            <a:endParaRPr lang="tr-T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418" y="96687"/>
            <a:ext cx="4315566" cy="65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l="11680" r="13517"/>
          <a:stretch>
            <a:fillRect/>
          </a:stretch>
        </p:blipFill>
        <p:spPr bwMode="auto">
          <a:xfrm>
            <a:off x="5398554" y="836712"/>
            <a:ext cx="323816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Metin kutusu"/>
          <p:cNvSpPr txBox="1"/>
          <p:nvPr/>
        </p:nvSpPr>
        <p:spPr>
          <a:xfrm>
            <a:off x="539552" y="260648"/>
            <a:ext cx="1308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Behram</a:t>
            </a:r>
            <a:r>
              <a:rPr lang="tr-TR" dirty="0" smtClean="0"/>
              <a:t> Şah</a:t>
            </a:r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5940152" y="260648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Mesud</a:t>
            </a:r>
            <a:r>
              <a:rPr lang="tr-TR" dirty="0" smtClean="0"/>
              <a:t> III</a:t>
            </a:r>
            <a:endParaRPr lang="tr-T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4624"/>
            <a:ext cx="4496252" cy="6715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Dikdörtgen"/>
          <p:cNvSpPr/>
          <p:nvPr/>
        </p:nvSpPr>
        <p:spPr>
          <a:xfrm>
            <a:off x="4716016" y="5589240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 smtClean="0"/>
              <a:t>Gazneli</a:t>
            </a:r>
            <a:r>
              <a:rPr lang="tr-TR" dirty="0" smtClean="0"/>
              <a:t> </a:t>
            </a:r>
            <a:r>
              <a:rPr lang="tr-TR" dirty="0" err="1" smtClean="0"/>
              <a:t>Mahmuad</a:t>
            </a:r>
            <a:endParaRPr lang="tr-TR" dirty="0" smtClean="0"/>
          </a:p>
          <a:p>
            <a:r>
              <a:rPr lang="tr-TR" dirty="0" smtClean="0"/>
              <a:t>Yaşlı kadın</a:t>
            </a:r>
            <a:endParaRPr lang="tr-T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290" y="260648"/>
            <a:ext cx="890820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Dikdörtgen"/>
          <p:cNvSpPr/>
          <p:nvPr/>
        </p:nvSpPr>
        <p:spPr>
          <a:xfrm>
            <a:off x="2915816" y="5805264"/>
            <a:ext cx="2624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Sultan </a:t>
            </a:r>
            <a:r>
              <a:rPr lang="tr-TR" dirty="0" err="1" smtClean="0"/>
              <a:t>Mahmud</a:t>
            </a:r>
            <a:r>
              <a:rPr lang="tr-TR" dirty="0" smtClean="0"/>
              <a:t> of </a:t>
            </a:r>
            <a:r>
              <a:rPr lang="tr-TR" dirty="0" err="1" smtClean="0"/>
              <a:t>Ghazni</a:t>
            </a:r>
            <a:endParaRPr lang="tr-T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7676" y="188640"/>
            <a:ext cx="4716812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ony\Pictures\Gazneli Mahmud Türbesi 1839-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538" y="177800"/>
            <a:ext cx="8924925" cy="6500813"/>
          </a:xfrm>
          <a:prstGeom prst="rect">
            <a:avLst/>
          </a:prstGeom>
          <a:noFill/>
        </p:spPr>
      </p:pic>
      <p:sp>
        <p:nvSpPr>
          <p:cNvPr id="3" name="2 Dikdörtgen"/>
          <p:cNvSpPr/>
          <p:nvPr/>
        </p:nvSpPr>
        <p:spPr>
          <a:xfrm>
            <a:off x="251520" y="6156593"/>
            <a:ext cx="8712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1600" b="1" dirty="0" smtClean="0">
                <a:solidFill>
                  <a:srgbClr val="FFFF66"/>
                </a:solidFill>
              </a:rPr>
              <a:t>A Painting of the tomb of Sultan Mahmud of </a:t>
            </a:r>
            <a:r>
              <a:rPr lang="en-US" sz="1600" b="1" dirty="0" err="1" smtClean="0">
                <a:solidFill>
                  <a:srgbClr val="FFFF66"/>
                </a:solidFill>
              </a:rPr>
              <a:t>Ghazni</a:t>
            </a:r>
            <a:r>
              <a:rPr lang="en-US" sz="1600" b="1" dirty="0" smtClean="0">
                <a:solidFill>
                  <a:srgbClr val="FFFF66"/>
                </a:solidFill>
              </a:rPr>
              <a:t>, in 1839-40, with Sandalwood Doors long believed to be the </a:t>
            </a:r>
            <a:r>
              <a:rPr lang="en-US" sz="1600" b="1" dirty="0" err="1" smtClean="0">
                <a:solidFill>
                  <a:srgbClr val="FFFF66"/>
                </a:solidFill>
              </a:rPr>
              <a:t>Somnath</a:t>
            </a:r>
            <a:r>
              <a:rPr lang="en-US" sz="1600" b="1" dirty="0" smtClean="0">
                <a:solidFill>
                  <a:srgbClr val="FFFF66"/>
                </a:solidFill>
              </a:rPr>
              <a:t>, which he destroyed in ca 1024, later found to be replicas of the original.</a:t>
            </a:r>
            <a:endParaRPr lang="tr-TR" b="1" dirty="0">
              <a:solidFill>
                <a:srgbClr val="FFFF66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farm7.staticflickr.com/6109/6283099803_db011d3ee9_o.jpg"/>
          <p:cNvPicPr>
            <a:picLocks noChangeAspect="1" noChangeArrowheads="1"/>
          </p:cNvPicPr>
          <p:nvPr/>
        </p:nvPicPr>
        <p:blipFill>
          <a:blip r:embed="rId2" cstate="print"/>
          <a:srcRect l="2806" r="14459"/>
          <a:stretch>
            <a:fillRect/>
          </a:stretch>
        </p:blipFill>
        <p:spPr bwMode="auto">
          <a:xfrm>
            <a:off x="179512" y="116970"/>
            <a:ext cx="4646528" cy="3744078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919" r="4110"/>
          <a:stretch>
            <a:fillRect/>
          </a:stretch>
        </p:blipFill>
        <p:spPr bwMode="auto">
          <a:xfrm>
            <a:off x="4932040" y="2574540"/>
            <a:ext cx="4104456" cy="409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etin kutusu"/>
          <p:cNvSpPr txBox="1"/>
          <p:nvPr/>
        </p:nvSpPr>
        <p:spPr>
          <a:xfrm>
            <a:off x="1835696" y="4221088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b="1" dirty="0" smtClean="0"/>
              <a:t>?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-\Desktop\Adsız.png"/>
          <p:cNvPicPr>
            <a:picLocks noChangeAspect="1" noChangeArrowheads="1"/>
          </p:cNvPicPr>
          <p:nvPr/>
        </p:nvPicPr>
        <p:blipFill>
          <a:blip r:embed="rId2" cstate="print"/>
          <a:srcRect l="3632" t="4157" r="67498" b="7355"/>
          <a:stretch>
            <a:fillRect/>
          </a:stretch>
        </p:blipFill>
        <p:spPr bwMode="auto">
          <a:xfrm>
            <a:off x="755576" y="332656"/>
            <a:ext cx="2376264" cy="5976664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55010" r="4126" b="19676"/>
          <a:stretch>
            <a:fillRect/>
          </a:stretch>
        </p:blipFill>
        <p:spPr bwMode="auto">
          <a:xfrm>
            <a:off x="3275856" y="260648"/>
            <a:ext cx="2304256" cy="6026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etin kutusu"/>
          <p:cNvSpPr txBox="1"/>
          <p:nvPr/>
        </p:nvSpPr>
        <p:spPr>
          <a:xfrm>
            <a:off x="94945" y="5517232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 smtClean="0"/>
              <a:t>M</a:t>
            </a:r>
            <a:endParaRPr lang="tr-TR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5783577" y="5446965"/>
            <a:ext cx="442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 smtClean="0"/>
              <a:t>B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315</Words>
  <Application>Microsoft Office PowerPoint</Application>
  <PresentationFormat>Ekran Gösterisi (4:3)</PresentationFormat>
  <Paragraphs>41</Paragraphs>
  <Slides>41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5" baseType="lpstr">
      <vt:lpstr>Arial</vt:lpstr>
      <vt:lpstr>Calibri</vt:lpstr>
      <vt:lpstr>Gabriola</vt:lpstr>
      <vt:lpstr>Ofis Teması</vt:lpstr>
      <vt:lpstr>PowerPoint Sunusu</vt:lpstr>
      <vt:lpstr>PowerPoint Sunusu</vt:lpstr>
      <vt:lpstr>Sheila Blair, Jonathan Bloom</vt:lpstr>
      <vt:lpstr>Gazneli Minareleri</vt:lpstr>
      <vt:lpstr>PowerPoint Sunusu</vt:lpstr>
      <vt:lpstr>PowerPoint Sunusu</vt:lpstr>
      <vt:lpstr>PowerPoint Sunusu</vt:lpstr>
      <vt:lpstr>PowerPoint Sunusu</vt:lpstr>
      <vt:lpstr>Mesud III Minaresi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Behram Şah Minaresi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Sony</dc:creator>
  <cp:lastModifiedBy>Lenovo</cp:lastModifiedBy>
  <cp:revision>61</cp:revision>
  <dcterms:created xsi:type="dcterms:W3CDTF">2011-12-10T20:31:17Z</dcterms:created>
  <dcterms:modified xsi:type="dcterms:W3CDTF">2020-12-13T20:02:33Z</dcterms:modified>
</cp:coreProperties>
</file>